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78" r:id="rId4"/>
    <p:sldId id="282" r:id="rId5"/>
    <p:sldId id="281" r:id="rId6"/>
    <p:sldId id="283" r:id="rId7"/>
    <p:sldId id="280" r:id="rId8"/>
    <p:sldId id="279" r:id="rId9"/>
    <p:sldId id="290" r:id="rId10"/>
    <p:sldId id="284" r:id="rId11"/>
    <p:sldId id="285" r:id="rId12"/>
    <p:sldId id="286" r:id="rId13"/>
    <p:sldId id="287" r:id="rId14"/>
    <p:sldId id="289" r:id="rId15"/>
    <p:sldId id="288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5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03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5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65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55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39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2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28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90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576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52DAC-407C-4C49-80EF-596212A29FAA}" type="datetimeFigureOut">
              <a:rPr lang="nl-NL" smtClean="0"/>
              <a:t>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9ABFF-9ECA-4C46-9AB0-600D46B470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8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wikia.nocookie.net/__cb20080603223855/legostarwars/images/5/5d/Lego_brick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2eNLhGt36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7OrRiLRAd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8032" y="908720"/>
            <a:ext cx="7772400" cy="1470025"/>
          </a:xfrm>
        </p:spPr>
        <p:txBody>
          <a:bodyPr/>
          <a:lstStyle/>
          <a:p>
            <a:r>
              <a:rPr lang="nl-NL" b="1" dirty="0" smtClean="0"/>
              <a:t>2. Grammatica en spelling</a:t>
            </a:r>
            <a:endParaRPr lang="nl-NL" b="1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1800200" cy="550912"/>
          </a:xfrm>
        </p:spPr>
        <p:txBody>
          <a:bodyPr>
            <a:no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Blz.12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5" t="42601" r="49796" b="24877"/>
          <a:stretch/>
        </p:blipFill>
        <p:spPr bwMode="auto">
          <a:xfrm>
            <a:off x="2483768" y="2564904"/>
            <a:ext cx="3976250" cy="273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File:Lego bric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64753"/>
            <a:ext cx="510357" cy="35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3"/>
          <p:cNvSpPr txBox="1">
            <a:spLocks/>
          </p:cNvSpPr>
          <p:nvPr/>
        </p:nvSpPr>
        <p:spPr>
          <a:xfrm>
            <a:off x="6732240" y="164753"/>
            <a:ext cx="2158673" cy="557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7200" b="1" dirty="0" smtClean="0"/>
              <a:t>Blok 1</a:t>
            </a:r>
            <a:endParaRPr lang="nl-NL" sz="7200" b="1" dirty="0"/>
          </a:p>
        </p:txBody>
      </p:sp>
    </p:spTree>
    <p:extLst>
      <p:ext uri="{BB962C8B-B14F-4D97-AF65-F5344CB8AC3E}">
        <p14:creationId xmlns:p14="http://schemas.microsoft.com/office/powerpoint/2010/main" val="40327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W</a:t>
            </a:r>
            <a:r>
              <a:rPr lang="en-US" b="1" dirty="0" err="1" smtClean="0"/>
              <a:t>oorden</a:t>
            </a:r>
            <a:r>
              <a:rPr lang="en-US" b="1" dirty="0" smtClean="0"/>
              <a:t> </a:t>
            </a:r>
            <a:r>
              <a:rPr lang="en-US" b="1" dirty="0" err="1" smtClean="0"/>
              <a:t>langer</a:t>
            </a:r>
            <a:r>
              <a:rPr lang="en-US" b="1" dirty="0" smtClean="0"/>
              <a:t> </a:t>
            </a:r>
            <a:r>
              <a:rPr lang="en-US" b="1" dirty="0" err="1" smtClean="0"/>
              <a:t>maken</a:t>
            </a:r>
            <a:r>
              <a:rPr lang="en-US" b="1" dirty="0" smtClean="0"/>
              <a:t>  </a:t>
            </a:r>
            <a:br>
              <a:rPr lang="en-US" b="1" dirty="0" smtClean="0"/>
            </a:br>
            <a:r>
              <a:rPr lang="en-US" b="1" dirty="0" smtClean="0"/>
              <a:t>met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korte</a:t>
            </a:r>
            <a:r>
              <a:rPr lang="en-US" b="1" dirty="0" smtClean="0"/>
              <a:t> </a:t>
            </a:r>
            <a:r>
              <a:rPr lang="en-US" b="1" dirty="0" err="1" smtClean="0"/>
              <a:t>klank</a:t>
            </a:r>
            <a:endParaRPr 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1246681" y="2413913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 smtClean="0"/>
              <a:t>Vork</a:t>
            </a:r>
            <a:endParaRPr lang="en-US" sz="4000" i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38471" r="50000" b="16463"/>
          <a:stretch/>
        </p:blipFill>
        <p:spPr bwMode="auto">
          <a:xfrm>
            <a:off x="5940152" y="4365104"/>
            <a:ext cx="2620735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1246681" y="3212976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/>
              <a:t>Klap</a:t>
            </a:r>
            <a:endParaRPr lang="en-US" sz="4000" i="1" dirty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439248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Werkwijzer regel 1 +2 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24788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Woord</a:t>
            </a:r>
            <a:r>
              <a:rPr lang="en-US" b="1" dirty="0" smtClean="0"/>
              <a:t> </a:t>
            </a:r>
            <a:r>
              <a:rPr lang="en-US" b="1" dirty="0" err="1" smtClean="0"/>
              <a:t>eindigt</a:t>
            </a:r>
            <a:r>
              <a:rPr lang="en-US" b="1" dirty="0" smtClean="0"/>
              <a:t> met </a:t>
            </a:r>
            <a:r>
              <a:rPr lang="en-US" b="1" dirty="0" err="1" smtClean="0"/>
              <a:t>medeklinker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/>
              <a:t>J</a:t>
            </a:r>
            <a:r>
              <a:rPr lang="en-US" b="1" dirty="0" smtClean="0"/>
              <a:t>e </a:t>
            </a:r>
            <a:r>
              <a:rPr lang="en-US" b="1" dirty="0" err="1" smtClean="0"/>
              <a:t>hoort</a:t>
            </a:r>
            <a:r>
              <a:rPr lang="en-US" b="1" dirty="0" smtClean="0"/>
              <a:t> </a:t>
            </a:r>
            <a:r>
              <a:rPr lang="en-US" b="1" dirty="0" err="1" smtClean="0"/>
              <a:t>lange</a:t>
            </a:r>
            <a:r>
              <a:rPr lang="en-US" b="1" dirty="0" smtClean="0"/>
              <a:t> </a:t>
            </a:r>
            <a:r>
              <a:rPr lang="en-US" b="1" dirty="0" err="1" smtClean="0"/>
              <a:t>klank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/>
              <a:t>K</a:t>
            </a:r>
            <a:r>
              <a:rPr lang="en-US" b="1" dirty="0" err="1" smtClean="0"/>
              <a:t>linker</a:t>
            </a:r>
            <a:r>
              <a:rPr lang="en-US" b="1" dirty="0" smtClean="0"/>
              <a:t> </a:t>
            </a:r>
            <a:r>
              <a:rPr lang="en-US" b="1" dirty="0" err="1" smtClean="0"/>
              <a:t>verdubbelen</a:t>
            </a:r>
            <a:endParaRPr 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1305594" y="4062611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 smtClean="0"/>
              <a:t>maag</a:t>
            </a:r>
            <a:endParaRPr lang="en-US" sz="4000" i="1" dirty="0" smtClean="0"/>
          </a:p>
        </p:txBody>
      </p:sp>
      <p:sp>
        <p:nvSpPr>
          <p:cNvPr id="4" name="Rechthoek 3"/>
          <p:cNvSpPr/>
          <p:nvPr/>
        </p:nvSpPr>
        <p:spPr>
          <a:xfrm>
            <a:off x="1356372" y="4770497"/>
            <a:ext cx="1415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/>
              <a:t>brood</a:t>
            </a:r>
            <a:endParaRPr lang="en-US" sz="40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38471" r="50000" b="16463"/>
          <a:stretch/>
        </p:blipFill>
        <p:spPr bwMode="auto">
          <a:xfrm>
            <a:off x="6156176" y="4503023"/>
            <a:ext cx="2620735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6939" r="35792" b="6956"/>
          <a:stretch/>
        </p:blipFill>
        <p:spPr bwMode="auto">
          <a:xfrm>
            <a:off x="7135840" y="1666078"/>
            <a:ext cx="1646684" cy="175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8" y="2814856"/>
            <a:ext cx="2593402" cy="98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ndertitel 3"/>
          <p:cNvSpPr txBox="1">
            <a:spLocks/>
          </p:cNvSpPr>
          <p:nvPr/>
        </p:nvSpPr>
        <p:spPr>
          <a:xfrm>
            <a:off x="107504" y="116632"/>
            <a:ext cx="439248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Werkwijzer regel 3 + 4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6607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463">
            <a:off x="5399584" y="240567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</a:t>
            </a:r>
            <a:r>
              <a:rPr lang="en-US" b="1" dirty="0" smtClean="0"/>
              <a:t> en </a:t>
            </a:r>
            <a:r>
              <a:rPr lang="en-US" b="1" dirty="0" err="1" smtClean="0"/>
              <a:t>ie</a:t>
            </a:r>
            <a:r>
              <a:rPr lang="en-US" b="1" dirty="0" smtClean="0"/>
              <a:t> </a:t>
            </a:r>
            <a:endParaRPr lang="nl-NL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07639" y="1912268"/>
            <a:ext cx="26962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/>
              <a:t>k</a:t>
            </a:r>
            <a:r>
              <a:rPr lang="en-US" sz="4000" dirty="0" err="1" smtClean="0"/>
              <a:t>orte</a:t>
            </a:r>
            <a:r>
              <a:rPr lang="en-US" sz="4000" b="1" dirty="0" smtClean="0"/>
              <a:t> </a:t>
            </a:r>
            <a:r>
              <a:rPr lang="en-US" sz="4000" dirty="0" smtClean="0"/>
              <a:t>i: k</a:t>
            </a:r>
            <a:r>
              <a:rPr lang="en-US" sz="4000" b="1" u="sng" dirty="0" smtClean="0"/>
              <a:t>i</a:t>
            </a:r>
            <a:r>
              <a:rPr lang="en-US" sz="4000" dirty="0" smtClean="0"/>
              <a:t>p</a:t>
            </a:r>
          </a:p>
        </p:txBody>
      </p:sp>
      <p:sp>
        <p:nvSpPr>
          <p:cNvPr id="4" name="Ondertitel 3"/>
          <p:cNvSpPr txBox="1">
            <a:spLocks/>
          </p:cNvSpPr>
          <p:nvPr/>
        </p:nvSpPr>
        <p:spPr>
          <a:xfrm>
            <a:off x="107504" y="116632"/>
            <a:ext cx="439248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Werkwijzer regel 5-6-7 </a:t>
            </a:r>
            <a:endParaRPr lang="nl-NL" sz="1800" dirty="0"/>
          </a:p>
        </p:txBody>
      </p:sp>
      <p:sp>
        <p:nvSpPr>
          <p:cNvPr id="5" name="Rechthoek 4"/>
          <p:cNvSpPr/>
          <p:nvPr/>
        </p:nvSpPr>
        <p:spPr>
          <a:xfrm>
            <a:off x="515201" y="3055268"/>
            <a:ext cx="269561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00" dirty="0" err="1">
                <a:latin typeface="+mj-lt"/>
                <a:ea typeface="+mj-ea"/>
                <a:cs typeface="+mj-cs"/>
              </a:rPr>
              <a:t>l</a:t>
            </a:r>
            <a:r>
              <a:rPr lang="en-US" sz="3900" dirty="0" err="1" smtClean="0">
                <a:latin typeface="+mj-lt"/>
                <a:ea typeface="+mj-ea"/>
                <a:cs typeface="+mj-cs"/>
              </a:rPr>
              <a:t>ange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900" dirty="0">
                <a:latin typeface="+mj-lt"/>
                <a:ea typeface="+mj-ea"/>
                <a:cs typeface="+mj-cs"/>
              </a:rPr>
              <a:t>i: </a:t>
            </a:r>
            <a:r>
              <a:rPr lang="en-US" sz="3900" dirty="0" err="1">
                <a:latin typeface="+mj-lt"/>
                <a:ea typeface="+mj-ea"/>
                <a:cs typeface="+mj-cs"/>
              </a:rPr>
              <a:t>m</a:t>
            </a:r>
            <a:r>
              <a:rPr lang="en-US" sz="3900" b="1" u="sng" dirty="0" err="1">
                <a:latin typeface="+mj-lt"/>
                <a:ea typeface="+mj-ea"/>
                <a:cs typeface="+mj-cs"/>
              </a:rPr>
              <a:t>ie</a:t>
            </a:r>
            <a:r>
              <a:rPr lang="en-US" sz="3900" dirty="0" err="1">
                <a:latin typeface="+mj-lt"/>
                <a:ea typeface="+mj-ea"/>
                <a:cs typeface="+mj-cs"/>
              </a:rPr>
              <a:t>r</a:t>
            </a:r>
            <a:endParaRPr lang="nl-NL" sz="39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42651" y="4005064"/>
            <a:ext cx="8180060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00" dirty="0" err="1">
                <a:latin typeface="+mj-lt"/>
                <a:ea typeface="+mj-ea"/>
                <a:cs typeface="+mj-cs"/>
              </a:rPr>
              <a:t>m</a:t>
            </a:r>
            <a:r>
              <a:rPr lang="en-US" sz="3900" dirty="0" err="1" smtClean="0">
                <a:latin typeface="+mj-lt"/>
                <a:ea typeface="+mj-ea"/>
                <a:cs typeface="+mj-cs"/>
              </a:rPr>
              <a:t>eerdere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900" dirty="0" err="1" smtClean="0">
                <a:latin typeface="+mj-lt"/>
                <a:ea typeface="+mj-ea"/>
                <a:cs typeface="+mj-cs"/>
              </a:rPr>
              <a:t>klanken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: </a:t>
            </a:r>
            <a:r>
              <a:rPr lang="en-US" sz="3900" dirty="0" err="1" smtClean="0">
                <a:latin typeface="+mj-lt"/>
                <a:ea typeface="+mj-ea"/>
                <a:cs typeface="+mj-cs"/>
              </a:rPr>
              <a:t>advertent</a:t>
            </a:r>
            <a:r>
              <a:rPr lang="en-US" sz="3900" b="1" u="sng" dirty="0" err="1" smtClean="0">
                <a:latin typeface="+mj-lt"/>
                <a:ea typeface="+mj-ea"/>
                <a:cs typeface="+mj-cs"/>
              </a:rPr>
              <a:t>ie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 - b</a:t>
            </a:r>
            <a:r>
              <a:rPr lang="en-US" sz="3900" b="1" u="sng" dirty="0" smtClean="0">
                <a:latin typeface="+mj-lt"/>
                <a:ea typeface="+mj-ea"/>
                <a:cs typeface="+mj-cs"/>
              </a:rPr>
              <a:t>i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k</a:t>
            </a:r>
            <a:r>
              <a:rPr lang="en-US" sz="3900" b="1" u="sng" dirty="0" smtClean="0">
                <a:latin typeface="+mj-lt"/>
                <a:ea typeface="+mj-ea"/>
                <a:cs typeface="+mj-cs"/>
              </a:rPr>
              <a:t>i</a:t>
            </a:r>
            <a:r>
              <a:rPr lang="en-US" sz="3900" dirty="0" smtClean="0">
                <a:latin typeface="+mj-lt"/>
                <a:ea typeface="+mj-ea"/>
                <a:cs typeface="+mj-cs"/>
              </a:rPr>
              <a:t>n</a:t>
            </a:r>
            <a:r>
              <a:rPr lang="en-US" sz="3900" b="1" u="sng" dirty="0" smtClean="0">
                <a:latin typeface="+mj-lt"/>
                <a:ea typeface="+mj-ea"/>
                <a:cs typeface="+mj-cs"/>
              </a:rPr>
              <a:t>i</a:t>
            </a:r>
            <a:endParaRPr lang="nl-NL" sz="3900" b="1" u="sng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05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439248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Werkwijzer regel 8</a:t>
            </a:r>
            <a:endParaRPr lang="nl-NL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59303"/>
            <a:ext cx="1032706" cy="103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el 3"/>
          <p:cNvSpPr txBox="1">
            <a:spLocks/>
          </p:cNvSpPr>
          <p:nvPr/>
        </p:nvSpPr>
        <p:spPr>
          <a:xfrm>
            <a:off x="708162" y="2013713"/>
            <a:ext cx="3888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>
                <a:solidFill>
                  <a:srgbClr val="FF0000"/>
                </a:solidFill>
              </a:rPr>
              <a:t>h</a:t>
            </a:r>
            <a:r>
              <a:rPr lang="en-US" sz="4000" b="1" dirty="0" err="1" smtClean="0">
                <a:solidFill>
                  <a:srgbClr val="FF0000"/>
                </a:solidFill>
              </a:rPr>
              <a:t>ele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werkwoord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6500" b="1" dirty="0" smtClean="0">
                <a:solidFill>
                  <a:srgbClr val="FF0000"/>
                </a:solidFill>
              </a:rPr>
              <a:t>- EN</a:t>
            </a:r>
            <a:endParaRPr lang="nl-NL" sz="6500" b="1" dirty="0">
              <a:solidFill>
                <a:srgbClr val="FF0000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755576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Stam</a:t>
            </a:r>
            <a:r>
              <a:rPr lang="en-US" sz="4000" b="1" dirty="0" smtClean="0"/>
              <a:t>      –      </a:t>
            </a:r>
            <a:r>
              <a:rPr lang="en-US" sz="4000" b="1" dirty="0" err="1" smtClean="0"/>
              <a:t>ik-vorm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44704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 txBox="1">
            <a:spLocks/>
          </p:cNvSpPr>
          <p:nvPr/>
        </p:nvSpPr>
        <p:spPr>
          <a:xfrm>
            <a:off x="107504" y="116632"/>
            <a:ext cx="4392488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 smtClean="0"/>
              <a:t>Werkwijzer regel 9</a:t>
            </a:r>
            <a:endParaRPr lang="nl-NL" sz="18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22851" y="7692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err="1" smtClean="0"/>
              <a:t>Stam</a:t>
            </a:r>
            <a:r>
              <a:rPr lang="en-US" b="1" dirty="0" smtClean="0"/>
              <a:t> </a:t>
            </a:r>
            <a:r>
              <a:rPr lang="en-US" b="1" dirty="0" err="1" smtClean="0"/>
              <a:t>eindigt</a:t>
            </a:r>
            <a:r>
              <a:rPr lang="en-US" b="1" dirty="0" smtClean="0"/>
              <a:t> met z? = </a:t>
            </a:r>
            <a:r>
              <a:rPr lang="en-US" b="1" dirty="0" err="1" smtClean="0"/>
              <a:t>ik-vorm</a:t>
            </a:r>
            <a:r>
              <a:rPr lang="en-US" b="1" dirty="0" smtClean="0"/>
              <a:t> met s</a:t>
            </a:r>
            <a:endParaRPr lang="nl-NL" b="1" dirty="0"/>
          </a:p>
        </p:txBody>
      </p:sp>
      <p:sp>
        <p:nvSpPr>
          <p:cNvPr id="7" name="Rechthoek 6"/>
          <p:cNvSpPr/>
          <p:nvPr/>
        </p:nvSpPr>
        <p:spPr>
          <a:xfrm>
            <a:off x="941377" y="3501008"/>
            <a:ext cx="7917360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b="1" dirty="0" err="1">
                <a:latin typeface="+mj-lt"/>
                <a:ea typeface="+mj-ea"/>
                <a:cs typeface="+mj-cs"/>
              </a:rPr>
              <a:t>Stam</a:t>
            </a:r>
            <a:r>
              <a:rPr lang="en-US" dirty="0"/>
              <a:t> </a:t>
            </a:r>
            <a:r>
              <a:rPr lang="en-US" sz="4100" b="1" dirty="0" err="1">
                <a:latin typeface="+mj-lt"/>
                <a:ea typeface="+mj-ea"/>
                <a:cs typeface="+mj-cs"/>
              </a:rPr>
              <a:t>eindigt</a:t>
            </a:r>
            <a:r>
              <a:rPr lang="en-US" sz="4100" b="1" dirty="0">
                <a:latin typeface="+mj-lt"/>
                <a:ea typeface="+mj-ea"/>
                <a:cs typeface="+mj-cs"/>
              </a:rPr>
              <a:t> met v? = </a:t>
            </a:r>
            <a:r>
              <a:rPr lang="en-US" sz="4100" b="1" dirty="0" err="1">
                <a:latin typeface="+mj-lt"/>
                <a:ea typeface="+mj-ea"/>
                <a:cs typeface="+mj-cs"/>
              </a:rPr>
              <a:t>ik-vorm</a:t>
            </a:r>
            <a:r>
              <a:rPr lang="en-US" sz="4100" b="1" dirty="0">
                <a:latin typeface="+mj-lt"/>
                <a:ea typeface="+mj-ea"/>
                <a:cs typeface="+mj-cs"/>
              </a:rPr>
              <a:t> met </a:t>
            </a:r>
            <a:r>
              <a:rPr lang="en-US" sz="4000" b="1" dirty="0" smtClean="0"/>
              <a:t>f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39229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D</a:t>
            </a:r>
            <a:r>
              <a:rPr lang="en-US" b="1" dirty="0" err="1" smtClean="0"/>
              <a:t>ictee</a:t>
            </a:r>
            <a:endParaRPr lang="nl-NL" b="1" dirty="0"/>
          </a:p>
        </p:txBody>
      </p:sp>
      <p:sp>
        <p:nvSpPr>
          <p:cNvPr id="3" name="Rechthoek 2"/>
          <p:cNvSpPr/>
          <p:nvPr/>
        </p:nvSpPr>
        <p:spPr>
          <a:xfrm>
            <a:off x="1184243" y="2060848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4800" b="1" dirty="0" smtClean="0"/>
              <a:t>Talent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b="1" dirty="0" err="1" smtClean="0"/>
              <a:t>Controleert</a:t>
            </a:r>
            <a:endParaRPr lang="en-US" sz="4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4800" b="1" dirty="0" err="1" smtClean="0"/>
              <a:t>Verschrikkelijk</a:t>
            </a:r>
            <a:endParaRPr lang="en-US" sz="4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4800" b="1" dirty="0" err="1" smtClean="0"/>
              <a:t>Binnenkort</a:t>
            </a:r>
            <a:endParaRPr lang="en-US" sz="4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4800" b="1" dirty="0" err="1" smtClean="0"/>
              <a:t>Beoordelen</a:t>
            </a:r>
            <a:endParaRPr lang="en-US" sz="4800" b="1" dirty="0" smtClean="0"/>
          </a:p>
          <a:p>
            <a:endParaRPr lang="nl-NL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32" y="621085"/>
            <a:ext cx="2043112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09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Werkwoorden</a:t>
            </a:r>
            <a:endParaRPr lang="nl-NL" sz="4000" b="1" dirty="0"/>
          </a:p>
        </p:txBody>
      </p:sp>
      <p:sp>
        <p:nvSpPr>
          <p:cNvPr id="5" name="Rechthoek 4">
            <a:hlinkClick r:id="rId2"/>
          </p:cNvPr>
          <p:cNvSpPr/>
          <p:nvPr/>
        </p:nvSpPr>
        <p:spPr>
          <a:xfrm>
            <a:off x="1331640" y="1700808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/>
              <a:t>Wat is een werkwoord? </a:t>
            </a:r>
          </a:p>
          <a:p>
            <a:r>
              <a:rPr lang="nl-NL" dirty="0" smtClean="0"/>
              <a:t>(</a:t>
            </a:r>
            <a:r>
              <a:rPr lang="nl-NL" dirty="0" err="1" smtClean="0"/>
              <a:t>youtubefragmentje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Blz.12</a:t>
            </a:r>
            <a:endParaRPr lang="nl-NL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467544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smtClean="0">
                <a:solidFill>
                  <a:srgbClr val="FF0000"/>
                </a:solidFill>
              </a:rPr>
              <a:t>D</a:t>
            </a:r>
            <a:r>
              <a:rPr lang="en-US" sz="8800" b="1" dirty="0" smtClean="0">
                <a:solidFill>
                  <a:srgbClr val="FFC000"/>
                </a:solidFill>
              </a:rPr>
              <a:t>O</a:t>
            </a:r>
            <a:r>
              <a:rPr lang="en-US" sz="8800" b="1" dirty="0" smtClean="0">
                <a:solidFill>
                  <a:srgbClr val="92D050"/>
                </a:solidFill>
              </a:rPr>
              <a:t>E</a:t>
            </a:r>
            <a:r>
              <a:rPr lang="en-US" sz="8800" b="1" dirty="0" smtClean="0">
                <a:solidFill>
                  <a:srgbClr val="FFFF00"/>
                </a:solidFill>
              </a:rPr>
              <a:t>-</a:t>
            </a:r>
            <a:r>
              <a:rPr lang="en-US" sz="8800" b="1" dirty="0" err="1" smtClean="0">
                <a:solidFill>
                  <a:srgbClr val="00B0F0"/>
                </a:solidFill>
              </a:rPr>
              <a:t>w</a:t>
            </a:r>
            <a:r>
              <a:rPr lang="en-US" sz="8800" b="1" dirty="0" err="1" smtClean="0">
                <a:solidFill>
                  <a:srgbClr val="7030A0"/>
                </a:solidFill>
              </a:rPr>
              <a:t>o</a:t>
            </a:r>
            <a:r>
              <a:rPr lang="en-US" sz="8800" b="1" dirty="0" err="1" smtClean="0">
                <a:solidFill>
                  <a:srgbClr val="FF0000"/>
                </a:solidFill>
              </a:rPr>
              <a:t>o</a:t>
            </a:r>
            <a:r>
              <a:rPr lang="en-US" sz="8800" b="1" dirty="0" err="1" smtClean="0">
                <a:solidFill>
                  <a:srgbClr val="0070C0"/>
                </a:solidFill>
              </a:rPr>
              <a:t>r</a:t>
            </a:r>
            <a:r>
              <a:rPr lang="en-US" sz="8800" b="1" dirty="0" err="1" smtClean="0">
                <a:solidFill>
                  <a:srgbClr val="FFC000"/>
                </a:solidFill>
              </a:rPr>
              <a:t>d</a:t>
            </a:r>
            <a:r>
              <a:rPr lang="en-US" sz="8800" b="1" dirty="0" err="1" smtClean="0">
                <a:solidFill>
                  <a:srgbClr val="FF0000"/>
                </a:solidFill>
              </a:rPr>
              <a:t>e</a:t>
            </a:r>
            <a:r>
              <a:rPr lang="en-US" sz="8800" b="1" dirty="0" err="1" smtClean="0">
                <a:solidFill>
                  <a:srgbClr val="92D050"/>
                </a:solidFill>
              </a:rPr>
              <a:t>n</a:t>
            </a:r>
            <a:endParaRPr lang="nl-NL" sz="88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Persoonsvorm</a:t>
            </a:r>
            <a:r>
              <a:rPr lang="en-US" sz="4000" b="1" dirty="0" smtClean="0"/>
              <a:t> </a:t>
            </a:r>
            <a:r>
              <a:rPr lang="en-US" sz="2000" b="1" dirty="0" smtClean="0"/>
              <a:t>(= </a:t>
            </a:r>
            <a:r>
              <a:rPr lang="en-US" sz="2000" b="1" dirty="0" err="1" smtClean="0"/>
              <a:t>vorm</a:t>
            </a:r>
            <a:r>
              <a:rPr lang="en-US" sz="2000" b="1" dirty="0" smtClean="0"/>
              <a:t> van </a:t>
            </a:r>
            <a:r>
              <a:rPr lang="en-US" sz="2000" b="1" dirty="0" err="1" smtClean="0"/>
              <a:t>een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werkwoord</a:t>
            </a:r>
            <a:r>
              <a:rPr lang="en-US" sz="2000" b="1" dirty="0" smtClean="0"/>
              <a:t>) </a:t>
            </a:r>
            <a:endParaRPr lang="nl-NL" sz="2000" b="1" dirty="0"/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551249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Je </a:t>
            </a:r>
            <a:r>
              <a:rPr lang="en-US" sz="2400" dirty="0" err="1" smtClean="0"/>
              <a:t>kunt</a:t>
            </a:r>
            <a:r>
              <a:rPr lang="en-US" sz="2400" dirty="0" smtClean="0"/>
              <a:t> de </a:t>
            </a:r>
            <a:r>
              <a:rPr lang="en-US" sz="2400" dirty="0" err="1" smtClean="0"/>
              <a:t>persoonsvorm</a:t>
            </a:r>
            <a:r>
              <a:rPr lang="en-US" sz="2400" dirty="0" smtClean="0"/>
              <a:t> </a:t>
            </a:r>
            <a:r>
              <a:rPr lang="en-US" sz="2400" dirty="0" err="1" smtClean="0"/>
              <a:t>vinden</a:t>
            </a:r>
            <a:r>
              <a:rPr lang="en-US" sz="2400" dirty="0" smtClean="0"/>
              <a:t> door:</a:t>
            </a:r>
          </a:p>
          <a:p>
            <a:pPr algn="l"/>
            <a:endParaRPr lang="en-US" sz="2400" dirty="0"/>
          </a:p>
          <a:p>
            <a:pPr marL="742950" indent="-742950" algn="l">
              <a:buFont typeface="+mj-lt"/>
              <a:buAutoNum type="arabicPeriod"/>
            </a:pPr>
            <a:r>
              <a:rPr lang="en-US" sz="2400" dirty="0" err="1" smtClean="0"/>
              <a:t>Deze</a:t>
            </a:r>
            <a:r>
              <a:rPr lang="en-US" sz="2400" dirty="0" smtClean="0"/>
              <a:t> </a:t>
            </a:r>
            <a:r>
              <a:rPr lang="en-US" sz="2400" dirty="0" err="1" smtClean="0"/>
              <a:t>persoonsvorm</a:t>
            </a:r>
            <a:r>
              <a:rPr lang="en-US" sz="2400" dirty="0" smtClean="0"/>
              <a:t> van </a:t>
            </a:r>
            <a:r>
              <a:rPr lang="en-US" sz="2400" dirty="0" err="1" smtClean="0"/>
              <a:t>tijd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veranderen</a:t>
            </a:r>
            <a:endParaRPr lang="en-US" sz="2400" dirty="0"/>
          </a:p>
          <a:p>
            <a:pPr algn="l"/>
            <a:r>
              <a:rPr lang="en-US" sz="2400" dirty="0" smtClean="0"/>
              <a:t>           </a:t>
            </a:r>
            <a:r>
              <a:rPr lang="en-US" sz="2400" dirty="0" err="1" smtClean="0"/>
              <a:t>tegenwoordige</a:t>
            </a:r>
            <a:r>
              <a:rPr lang="en-US" sz="2400" dirty="0" smtClean="0"/>
              <a:t> </a:t>
            </a:r>
            <a:r>
              <a:rPr lang="en-US" sz="2400" dirty="0" err="1" smtClean="0"/>
              <a:t>tijd</a:t>
            </a:r>
            <a:r>
              <a:rPr lang="en-US" sz="2400" dirty="0" smtClean="0"/>
              <a:t> (</a:t>
            </a:r>
            <a:r>
              <a:rPr lang="en-US" sz="2400" dirty="0" err="1" smtClean="0"/>
              <a:t>tt</a:t>
            </a:r>
            <a:r>
              <a:rPr lang="en-US" sz="2400" dirty="0" smtClean="0"/>
              <a:t>) en  </a:t>
            </a:r>
            <a:r>
              <a:rPr lang="en-US" sz="2400" dirty="0" err="1" smtClean="0"/>
              <a:t>verledentijd</a:t>
            </a:r>
            <a:r>
              <a:rPr lang="en-US" sz="2400" dirty="0" smtClean="0"/>
              <a:t> (</a:t>
            </a:r>
            <a:r>
              <a:rPr lang="en-US" sz="2400" dirty="0" err="1" smtClean="0"/>
              <a:t>vt</a:t>
            </a:r>
            <a:r>
              <a:rPr lang="en-US" sz="2400" dirty="0" smtClean="0"/>
              <a:t>)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b="1" u="sng" dirty="0" err="1" smtClean="0"/>
              <a:t>eet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dirty="0" smtClean="0"/>
              <a:t>           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b="1" u="sng" dirty="0" smtClean="0"/>
              <a:t>at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.</a:t>
            </a:r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Blz.12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615" y="3581403"/>
            <a:ext cx="769234" cy="84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44367"/>
            <a:ext cx="720080" cy="110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15219"/>
            <a:ext cx="373060" cy="37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551249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2.        De </a:t>
            </a:r>
            <a:r>
              <a:rPr lang="en-US" sz="2400" dirty="0" err="1" smtClean="0"/>
              <a:t>zin</a:t>
            </a:r>
            <a:r>
              <a:rPr lang="en-US" sz="2400" dirty="0" smtClean="0"/>
              <a:t> </a:t>
            </a:r>
            <a:r>
              <a:rPr lang="en-US" sz="2400" dirty="0" err="1" smtClean="0"/>
              <a:t>vragend</a:t>
            </a:r>
            <a:r>
              <a:rPr lang="en-US" sz="2400" dirty="0" smtClean="0"/>
              <a:t> </a:t>
            </a:r>
            <a:r>
              <a:rPr lang="en-US" sz="2400" dirty="0" err="1" smtClean="0"/>
              <a:t>maken</a:t>
            </a:r>
            <a:endParaRPr lang="en-US" sz="2400" dirty="0" smtClean="0"/>
          </a:p>
          <a:p>
            <a:pPr marL="742950" indent="-742950" algn="l">
              <a:buFont typeface="+mj-lt"/>
              <a:buAutoNum type="arabicPeriod"/>
            </a:pPr>
            <a:endParaRPr lang="en-US" sz="2400" dirty="0"/>
          </a:p>
          <a:p>
            <a:pPr algn="l"/>
            <a:r>
              <a:rPr lang="en-US" sz="2400" dirty="0"/>
              <a:t> </a:t>
            </a:r>
            <a:r>
              <a:rPr lang="en-US" sz="2400" dirty="0" smtClean="0"/>
              <a:t>           </a:t>
            </a:r>
            <a:r>
              <a:rPr lang="en-US" sz="2400" b="1" u="sng" dirty="0" err="1" smtClean="0"/>
              <a:t>Eet</a:t>
            </a:r>
            <a:r>
              <a:rPr lang="en-US" sz="2400" dirty="0" smtClean="0"/>
              <a:t> </a:t>
            </a:r>
            <a:r>
              <a:rPr lang="en-US" sz="2400" dirty="0" err="1" smtClean="0"/>
              <a:t>meneer</a:t>
            </a:r>
            <a:r>
              <a:rPr lang="en-US" sz="2400" dirty="0" smtClean="0"/>
              <a:t> </a:t>
            </a:r>
            <a:r>
              <a:rPr lang="en-US" sz="2400" dirty="0" err="1" smtClean="0"/>
              <a:t>Romers</a:t>
            </a:r>
            <a:r>
              <a:rPr lang="en-US" sz="2400" dirty="0" smtClean="0"/>
              <a:t> </a:t>
            </a:r>
            <a:r>
              <a:rPr lang="en-US" sz="2400" dirty="0" err="1" smtClean="0"/>
              <a:t>graag</a:t>
            </a:r>
            <a:r>
              <a:rPr lang="en-US" sz="2400" dirty="0" smtClean="0"/>
              <a:t> </a:t>
            </a:r>
            <a:r>
              <a:rPr lang="en-US" sz="2400" dirty="0" err="1" smtClean="0"/>
              <a:t>spruitjes</a:t>
            </a:r>
            <a:r>
              <a:rPr lang="en-US" sz="2400" dirty="0" smtClean="0"/>
              <a:t>?</a:t>
            </a:r>
            <a:endParaRPr lang="en-US" sz="2400" dirty="0"/>
          </a:p>
          <a:p>
            <a:pPr algn="l"/>
            <a:endParaRPr lang="en-US" sz="2400" dirty="0" smtClean="0"/>
          </a:p>
        </p:txBody>
      </p:sp>
      <p:sp>
        <p:nvSpPr>
          <p:cNvPr id="2" name="Kruis 1"/>
          <p:cNvSpPr/>
          <p:nvPr/>
        </p:nvSpPr>
        <p:spPr>
          <a:xfrm rot="19062622">
            <a:off x="2494156" y="4998536"/>
            <a:ext cx="1261608" cy="1160913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55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Spellingsregels</a:t>
            </a:r>
            <a:r>
              <a:rPr lang="en-US" b="1" dirty="0" smtClean="0"/>
              <a:t> </a:t>
            </a:r>
            <a:r>
              <a:rPr lang="en-US" b="1" dirty="0" err="1" smtClean="0"/>
              <a:t>werkwijzer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3100" b="1" dirty="0" err="1" smtClean="0"/>
              <a:t>kopie</a:t>
            </a:r>
            <a:r>
              <a:rPr lang="en-US" sz="3100" b="1" dirty="0" smtClean="0"/>
              <a:t> in map</a:t>
            </a:r>
            <a:endParaRPr lang="nl-NL" sz="3100" b="1" dirty="0"/>
          </a:p>
        </p:txBody>
      </p:sp>
      <p:sp>
        <p:nvSpPr>
          <p:cNvPr id="3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Blz.13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389451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Stam</a:t>
            </a:r>
            <a:r>
              <a:rPr lang="en-US" sz="4000" b="1" dirty="0" smtClean="0"/>
              <a:t>      –      </a:t>
            </a:r>
            <a:r>
              <a:rPr lang="en-US" sz="4000" b="1" dirty="0" err="1" smtClean="0"/>
              <a:t>ik-vorm</a:t>
            </a:r>
            <a:endParaRPr lang="nl-NL" sz="2000" b="1" dirty="0"/>
          </a:p>
        </p:txBody>
      </p:sp>
      <p:sp>
        <p:nvSpPr>
          <p:cNvPr id="4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Blz.14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1032706" cy="103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3"/>
          <p:cNvSpPr txBox="1">
            <a:spLocks/>
          </p:cNvSpPr>
          <p:nvPr/>
        </p:nvSpPr>
        <p:spPr>
          <a:xfrm>
            <a:off x="2915816" y="1806961"/>
            <a:ext cx="1152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rgbClr val="FF0000"/>
                </a:solidFill>
              </a:rPr>
              <a:t>- EN</a:t>
            </a:r>
            <a:endParaRPr lang="nl-N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7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Zelfstandig werken</a:t>
            </a:r>
            <a:endParaRPr lang="nl-NL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611637" y="2636912"/>
            <a:ext cx="8496944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nl-NL" b="1" dirty="0" smtClean="0"/>
              <a:t>Basisboek blz. 12 + 13 </a:t>
            </a:r>
            <a:r>
              <a:rPr lang="nl-NL" b="1" dirty="0" err="1" smtClean="0"/>
              <a:t>opdr</a:t>
            </a:r>
            <a:r>
              <a:rPr lang="nl-NL" b="1" dirty="0" smtClean="0"/>
              <a:t>. 6-7-8 maken</a:t>
            </a:r>
          </a:p>
          <a:p>
            <a:pPr marL="742950" indent="-742950" algn="l">
              <a:buAutoNum type="arabicPeriod"/>
            </a:pPr>
            <a:r>
              <a:rPr lang="nl-NL" b="1" dirty="0" smtClean="0"/>
              <a:t>Nakijken </a:t>
            </a:r>
            <a:r>
              <a:rPr lang="nl-NL" b="1" dirty="0"/>
              <a:t>(check docent)</a:t>
            </a:r>
          </a:p>
          <a:p>
            <a:pPr marL="742950" indent="-742950" algn="l">
              <a:buAutoNum type="arabicPeriod"/>
            </a:pPr>
            <a:r>
              <a:rPr lang="nl-NL" b="1" dirty="0" smtClean="0"/>
              <a:t>Werkboek blz. 7 </a:t>
            </a:r>
            <a:r>
              <a:rPr lang="nl-NL" b="1" dirty="0" err="1" smtClean="0"/>
              <a:t>opdr</a:t>
            </a:r>
            <a:r>
              <a:rPr lang="nl-NL" b="1" dirty="0" smtClean="0"/>
              <a:t>. 1</a:t>
            </a:r>
          </a:p>
          <a:p>
            <a:pPr marL="742950" indent="-742950" algn="l">
              <a:buAutoNum type="arabicPeriod"/>
            </a:pPr>
            <a:r>
              <a:rPr lang="nl-NL" b="1" dirty="0" smtClean="0"/>
              <a:t>Nakijken (check docent)</a:t>
            </a:r>
          </a:p>
          <a:p>
            <a:pPr marL="742950" indent="-742950" algn="l">
              <a:buAutoNum type="arabicPeriod"/>
            </a:pPr>
            <a:endParaRPr lang="nl-NL" b="1" dirty="0" smtClean="0"/>
          </a:p>
          <a:p>
            <a:pPr marL="742950" indent="-742950" algn="l">
              <a:buAutoNum type="arabicPeriod"/>
            </a:pPr>
            <a:r>
              <a:rPr lang="nl-NL" b="1" dirty="0" smtClean="0"/>
              <a:t>Basisboek </a:t>
            </a:r>
            <a:r>
              <a:rPr lang="nl-NL" b="1" dirty="0"/>
              <a:t>blz. </a:t>
            </a:r>
            <a:r>
              <a:rPr lang="nl-NL" b="1" dirty="0" smtClean="0"/>
              <a:t>13 + 14 </a:t>
            </a:r>
            <a:r>
              <a:rPr lang="nl-NL" b="1" dirty="0" err="1"/>
              <a:t>opdr</a:t>
            </a:r>
            <a:r>
              <a:rPr lang="nl-NL" b="1" dirty="0"/>
              <a:t>. </a:t>
            </a:r>
            <a:r>
              <a:rPr lang="nl-NL" b="1" dirty="0" smtClean="0"/>
              <a:t>9-10-11 maken</a:t>
            </a:r>
          </a:p>
          <a:p>
            <a:pPr marL="742950" indent="-742950" algn="l">
              <a:buFontTx/>
              <a:buAutoNum type="arabicPeriod"/>
            </a:pPr>
            <a:r>
              <a:rPr lang="nl-NL" b="1" dirty="0"/>
              <a:t>Nakijken (check docent</a:t>
            </a:r>
            <a:r>
              <a:rPr lang="nl-NL" b="1" dirty="0" smtClean="0"/>
              <a:t>)</a:t>
            </a:r>
          </a:p>
          <a:p>
            <a:pPr marL="742950" indent="-742950" algn="l">
              <a:buFontTx/>
              <a:buAutoNum type="arabicPeriod"/>
            </a:pPr>
            <a:r>
              <a:rPr lang="nl-NL" b="1" dirty="0"/>
              <a:t>Werkboek blz. </a:t>
            </a:r>
            <a:r>
              <a:rPr lang="nl-NL" b="1" dirty="0" smtClean="0"/>
              <a:t>7 + 8 </a:t>
            </a:r>
            <a:r>
              <a:rPr lang="nl-NL" b="1" dirty="0" err="1"/>
              <a:t>opdr</a:t>
            </a:r>
            <a:r>
              <a:rPr lang="nl-NL" b="1" dirty="0"/>
              <a:t>. </a:t>
            </a:r>
            <a:r>
              <a:rPr lang="nl-NL" b="1" dirty="0" smtClean="0"/>
              <a:t>2</a:t>
            </a:r>
          </a:p>
          <a:p>
            <a:pPr marL="742950" indent="-742950" algn="l">
              <a:buFontTx/>
              <a:buAutoNum type="arabicPeriod"/>
            </a:pPr>
            <a:r>
              <a:rPr lang="nl-NL" b="1" dirty="0"/>
              <a:t>Nakijken (check docent</a:t>
            </a:r>
            <a:r>
              <a:rPr lang="nl-NL" b="1" dirty="0" smtClean="0"/>
              <a:t>)</a:t>
            </a:r>
          </a:p>
          <a:p>
            <a:pPr marL="742950" indent="-742950" algn="l">
              <a:buFontTx/>
              <a:buAutoNum type="arabicPeriod"/>
            </a:pPr>
            <a:endParaRPr lang="nl-NL" b="1" dirty="0" smtClean="0"/>
          </a:p>
          <a:p>
            <a:pPr marL="742950" indent="-742950" algn="l">
              <a:buFontTx/>
              <a:buAutoNum type="arabicPeriod"/>
            </a:pPr>
            <a:r>
              <a:rPr lang="nl-NL" b="1" dirty="0"/>
              <a:t>Basisboek blz. </a:t>
            </a:r>
            <a:r>
              <a:rPr lang="nl-NL" b="1" dirty="0" smtClean="0"/>
              <a:t>14 </a:t>
            </a:r>
            <a:r>
              <a:rPr lang="nl-NL" b="1" dirty="0"/>
              <a:t>+ </a:t>
            </a:r>
            <a:r>
              <a:rPr lang="nl-NL" b="1" dirty="0" smtClean="0"/>
              <a:t>15 </a:t>
            </a:r>
            <a:r>
              <a:rPr lang="nl-NL" b="1" dirty="0" err="1"/>
              <a:t>opdr</a:t>
            </a:r>
            <a:r>
              <a:rPr lang="nl-NL" b="1" dirty="0"/>
              <a:t>. </a:t>
            </a:r>
            <a:r>
              <a:rPr lang="nl-NL" b="1" dirty="0" smtClean="0"/>
              <a:t>12-13-14-15 maken</a:t>
            </a:r>
          </a:p>
          <a:p>
            <a:pPr marL="742950" indent="-742950" algn="l">
              <a:buFontTx/>
              <a:buAutoNum type="arabicPeriod"/>
            </a:pPr>
            <a:r>
              <a:rPr lang="nl-NL" b="1" dirty="0"/>
              <a:t>Nakijken (check docent)</a:t>
            </a:r>
          </a:p>
          <a:p>
            <a:pPr marL="742950" indent="-742950" algn="l">
              <a:buFontTx/>
              <a:buAutoNum type="arabicPeriod"/>
            </a:pPr>
            <a:r>
              <a:rPr lang="nl-NL" b="1" dirty="0"/>
              <a:t>Werkboek blz. </a:t>
            </a:r>
            <a:r>
              <a:rPr lang="nl-NL" b="1" dirty="0" smtClean="0"/>
              <a:t>8 </a:t>
            </a:r>
            <a:r>
              <a:rPr lang="nl-NL" b="1" dirty="0" err="1"/>
              <a:t>opdr</a:t>
            </a:r>
            <a:r>
              <a:rPr lang="nl-NL" b="1" dirty="0"/>
              <a:t>. </a:t>
            </a:r>
            <a:r>
              <a:rPr lang="nl-NL" b="1" dirty="0" smtClean="0"/>
              <a:t>3</a:t>
            </a:r>
          </a:p>
          <a:p>
            <a:pPr marL="742950" indent="-742950" algn="l">
              <a:buFontTx/>
              <a:buAutoNum type="arabicPeriod"/>
            </a:pPr>
            <a:r>
              <a:rPr lang="nl-NL" b="1" dirty="0"/>
              <a:t>Nakijken (check docent)</a:t>
            </a:r>
          </a:p>
          <a:p>
            <a:pPr marL="742950" indent="-742950" algn="l">
              <a:buFontTx/>
              <a:buAutoNum type="arabicPeriod"/>
            </a:pPr>
            <a:endParaRPr lang="nl-NL" b="1" dirty="0" smtClean="0"/>
          </a:p>
          <a:p>
            <a:pPr algn="l"/>
            <a:endParaRPr lang="nl-NL" b="1" dirty="0"/>
          </a:p>
          <a:p>
            <a:pPr marL="742950" indent="-742950" algn="l">
              <a:buFontTx/>
              <a:buAutoNum type="arabicPeriod"/>
            </a:pPr>
            <a:endParaRPr lang="nl-NL" b="1" dirty="0"/>
          </a:p>
          <a:p>
            <a:pPr marL="742950" indent="-742950" algn="l">
              <a:buFontTx/>
              <a:buAutoNum type="arabicPeriod"/>
            </a:pPr>
            <a:endParaRPr lang="nl-NL" b="1" dirty="0"/>
          </a:p>
          <a:p>
            <a:pPr marL="742950" indent="-742950" algn="l">
              <a:buFontTx/>
              <a:buAutoNum type="arabicPeriod"/>
            </a:pPr>
            <a:endParaRPr lang="nl-NL" b="1" dirty="0"/>
          </a:p>
          <a:p>
            <a:pPr marL="742950" indent="-742950" algn="l">
              <a:buFontTx/>
              <a:buAutoNum type="arabicPeriod"/>
            </a:pPr>
            <a:endParaRPr lang="nl-NL" b="1" dirty="0"/>
          </a:p>
          <a:p>
            <a:pPr marL="742950" indent="-742950" algn="l">
              <a:buFontTx/>
              <a:buAutoNum type="arabicPeriod"/>
            </a:pPr>
            <a:endParaRPr lang="nl-NL" b="1" dirty="0"/>
          </a:p>
          <a:p>
            <a:pPr marL="742950" indent="-742950" algn="l">
              <a:buAutoNum type="arabicPeriod"/>
            </a:pPr>
            <a:endParaRPr lang="nl-NL" b="1" dirty="0"/>
          </a:p>
          <a:p>
            <a:pPr marL="742950" indent="-742950" algn="l">
              <a:buAutoNum type="arabicPeriod"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8968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7424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/>
              <a:t>Wie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weet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meeste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werkwoorden</a:t>
            </a:r>
            <a:r>
              <a:rPr lang="en-US" sz="4000" b="1" dirty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err="1" smtClean="0"/>
              <a:t>vlot</a:t>
            </a:r>
            <a:r>
              <a:rPr lang="en-US" sz="4000" b="1" dirty="0" smtClean="0"/>
              <a:t> op </a:t>
            </a:r>
            <a:r>
              <a:rPr lang="en-US" sz="4000" b="1" dirty="0" err="1" smtClean="0"/>
              <a:t>te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noemen</a:t>
            </a:r>
            <a:r>
              <a:rPr lang="en-US" sz="4000" b="1" dirty="0" smtClean="0"/>
              <a:t>?</a:t>
            </a:r>
            <a:endParaRPr lang="nl-NL" sz="4000" b="1" dirty="0"/>
          </a:p>
        </p:txBody>
      </p:sp>
      <p:sp>
        <p:nvSpPr>
          <p:cNvPr id="6" name="Ondertitel 3"/>
          <p:cNvSpPr txBox="1">
            <a:spLocks/>
          </p:cNvSpPr>
          <p:nvPr/>
        </p:nvSpPr>
        <p:spPr>
          <a:xfrm>
            <a:off x="107504" y="116632"/>
            <a:ext cx="1800200" cy="55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Blz.12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397500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6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3"/>
          <p:cNvSpPr txBox="1">
            <a:spLocks/>
          </p:cNvSpPr>
          <p:nvPr/>
        </p:nvSpPr>
        <p:spPr>
          <a:xfrm>
            <a:off x="447463" y="395671"/>
            <a:ext cx="685840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/>
              <a:t>Wat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zijn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persoonsvormen</a:t>
            </a:r>
            <a:r>
              <a:rPr lang="en-US" sz="4000" b="1" dirty="0" smtClean="0"/>
              <a:t>?</a:t>
            </a:r>
            <a:endParaRPr lang="nl-NL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3"/>
            <a:ext cx="1440160" cy="217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hoek 8"/>
          <p:cNvSpPr/>
          <p:nvPr/>
        </p:nvSpPr>
        <p:spPr>
          <a:xfrm>
            <a:off x="449897" y="2276872"/>
            <a:ext cx="8363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3200" dirty="0"/>
              <a:t>De Ice Bucket </a:t>
            </a:r>
            <a:r>
              <a:rPr lang="nl-NL" sz="3200" dirty="0" smtClean="0"/>
              <a:t>Challenge begon </a:t>
            </a:r>
            <a:r>
              <a:rPr lang="nl-NL" sz="3200" dirty="0"/>
              <a:t>in juli in Amerika. </a:t>
            </a:r>
            <a:endParaRPr lang="nl-NL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nl-NL" sz="3200" dirty="0" smtClean="0"/>
              <a:t>Een </a:t>
            </a:r>
            <a:r>
              <a:rPr lang="nl-NL" sz="3200" dirty="0"/>
              <a:t>golfer gooide een emmer ijswater over zich </a:t>
            </a:r>
            <a:r>
              <a:rPr lang="nl-NL" sz="3200" dirty="0" smtClean="0"/>
              <a:t>heen.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200" dirty="0" smtClean="0"/>
              <a:t>Dat deed hij </a:t>
            </a:r>
            <a:r>
              <a:rPr lang="nl-NL" sz="3200" dirty="0"/>
              <a:t>om aandacht te vragen voor ALS </a:t>
            </a:r>
            <a:r>
              <a:rPr lang="nl-NL" sz="3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3200" dirty="0" smtClean="0"/>
              <a:t>Daarna daagde hij  </a:t>
            </a:r>
            <a:r>
              <a:rPr lang="nl-NL" sz="3200" dirty="0"/>
              <a:t>iemand anders uit hetzelfde te doen.</a:t>
            </a:r>
          </a:p>
        </p:txBody>
      </p:sp>
    </p:spTree>
    <p:extLst>
      <p:ext uri="{BB962C8B-B14F-4D97-AF65-F5344CB8AC3E}">
        <p14:creationId xmlns:p14="http://schemas.microsoft.com/office/powerpoint/2010/main" val="8835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8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4248472" cy="1143000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/>
              <a:t>9 Spellingsregels</a:t>
            </a:r>
            <a:br>
              <a:rPr lang="nl-NL" b="1" dirty="0" smtClean="0"/>
            </a:br>
            <a:r>
              <a:rPr lang="nl-NL" sz="1600" dirty="0" smtClean="0">
                <a:hlinkClick r:id="rId2"/>
              </a:rPr>
              <a:t>(</a:t>
            </a:r>
            <a:r>
              <a:rPr lang="nl-NL" sz="1600" dirty="0" err="1" smtClean="0">
                <a:hlinkClick r:id="rId2"/>
              </a:rPr>
              <a:t>youtubefragment</a:t>
            </a:r>
            <a:r>
              <a:rPr lang="nl-NL" sz="1600" dirty="0" smtClean="0">
                <a:hlinkClick r:id="rId2"/>
              </a:rPr>
              <a:t>)</a:t>
            </a:r>
            <a:endParaRPr lang="nl-NL" sz="1600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187624" y="2924944"/>
            <a:ext cx="706104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 dirty="0" smtClean="0"/>
              <a:t>Zie ook werkwijzer in je map</a:t>
            </a:r>
            <a:br>
              <a:rPr lang="nl-NL" sz="3200" dirty="0" smtClean="0"/>
            </a:br>
            <a:endParaRPr lang="nl-NL" sz="3200" dirty="0"/>
          </a:p>
        </p:txBody>
      </p:sp>
      <p:sp>
        <p:nvSpPr>
          <p:cNvPr id="5" name="Vrije vorm 4"/>
          <p:cNvSpPr/>
          <p:nvPr/>
        </p:nvSpPr>
        <p:spPr>
          <a:xfrm>
            <a:off x="4064000" y="529590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2020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6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309</Words>
  <Application>Microsoft Office PowerPoint</Application>
  <PresentationFormat>Diavoorstelling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2. Grammatica en spelling</vt:lpstr>
      <vt:lpstr>Werkwoorden</vt:lpstr>
      <vt:lpstr>Persoonsvorm (= vorm van een werkwoord) </vt:lpstr>
      <vt:lpstr>Spellingsregels werkwijzer  kopie in map</vt:lpstr>
      <vt:lpstr>PowerPoint-presentatie</vt:lpstr>
      <vt:lpstr>Zelfstandig werken</vt:lpstr>
      <vt:lpstr>Wie weet de meeste werkwoorden  vlot op te noemen?</vt:lpstr>
      <vt:lpstr>PowerPoint-presentatie</vt:lpstr>
      <vt:lpstr>9 Spellingsregels (youtubefragment)</vt:lpstr>
      <vt:lpstr>Woorden langer maken   met een korte klank</vt:lpstr>
      <vt:lpstr>Woord eindigt met medeklinker  Je hoort lange klank Klinker verdubbelen</vt:lpstr>
      <vt:lpstr>i en ie </vt:lpstr>
      <vt:lpstr>PowerPoint-presentatie</vt:lpstr>
      <vt:lpstr>PowerPoint-presentatie</vt:lpstr>
      <vt:lpstr>Dictee</vt:lpstr>
    </vt:vector>
  </TitlesOfParts>
  <Company>IT-Workz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Grammatica en spelling</dc:title>
  <dc:creator>Kempen, Lotte van</dc:creator>
  <cp:lastModifiedBy>Kempen, Lotte van</cp:lastModifiedBy>
  <cp:revision>33</cp:revision>
  <dcterms:created xsi:type="dcterms:W3CDTF">2014-08-29T07:04:24Z</dcterms:created>
  <dcterms:modified xsi:type="dcterms:W3CDTF">2014-09-05T15:12:08Z</dcterms:modified>
</cp:coreProperties>
</file>